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FBAF7C-C5F9-4C58-A65E-14879488365F}" v="34" dt="2023-05-26T17:23:35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47" d="100"/>
          <a:sy n="47" d="100"/>
        </p:scale>
        <p:origin x="46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2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210210"/>
            <a:ext cx="10042534" cy="7698261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585975"/>
            <a:ext cx="8750843" cy="7681725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2454514"/>
            <a:ext cx="5677467" cy="6194186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0A47376-0639-1A1C-B796-92F9E2E41645}"/>
              </a:ext>
            </a:extLst>
          </p:cNvPr>
          <p:cNvSpPr txBox="1"/>
          <p:nvPr/>
        </p:nvSpPr>
        <p:spPr>
          <a:xfrm>
            <a:off x="11887200" y="3009900"/>
            <a:ext cx="56774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Social Buzz emphasizes content by keeping all users anonymous, only tracking user reactions. </a:t>
            </a:r>
            <a:r>
              <a:rPr lang="en-IN" sz="2800" dirty="0"/>
              <a:t>From the data insights, the most popular top 5 content categories are </a:t>
            </a:r>
            <a:r>
              <a:rPr lang="en-IN" sz="2800" b="1" dirty="0"/>
              <a:t>Animals, science, healthy eating, technology, food</a:t>
            </a:r>
            <a:r>
              <a:rPr lang="en-IN" sz="2800" dirty="0"/>
              <a:t>. We have analysed the most content type, number of reactions from the big data.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5087363" y="4572269"/>
            <a:ext cx="5729829" cy="1248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9600" spc="-80" dirty="0">
                <a:solidFill>
                  <a:srgbClr val="FFFFFF"/>
                </a:solidFill>
                <a:latin typeface="+mj-lt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4678280"/>
            <a:chOff x="0" y="0"/>
            <a:chExt cx="11564591" cy="623770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3939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3200" spc="-19" dirty="0">
                  <a:solidFill>
                    <a:srgbClr val="000000"/>
                  </a:solidFill>
                  <a:latin typeface="+mj-lt"/>
                </a:rPr>
                <a:t>Project recap</a:t>
              </a:r>
            </a:p>
            <a:p>
              <a:r>
                <a:rPr lang="en-US" sz="3200" spc="-19" dirty="0">
                  <a:solidFill>
                    <a:srgbClr val="000000"/>
                  </a:solidFill>
                  <a:latin typeface="+mj-lt"/>
                </a:rPr>
                <a:t>Problem</a:t>
              </a:r>
            </a:p>
            <a:p>
              <a:r>
                <a:rPr lang="en-US" sz="3200" spc="-19" dirty="0">
                  <a:solidFill>
                    <a:srgbClr val="000000"/>
                  </a:solidFill>
                  <a:latin typeface="+mj-lt"/>
                </a:rPr>
                <a:t>The Analytics team</a:t>
              </a:r>
            </a:p>
            <a:p>
              <a:r>
                <a:rPr lang="en-US" sz="3200" spc="-19" dirty="0">
                  <a:solidFill>
                    <a:srgbClr val="000000"/>
                  </a:solidFill>
                  <a:latin typeface="+mj-lt"/>
                </a:rPr>
                <a:t>Process</a:t>
              </a:r>
            </a:p>
            <a:p>
              <a:r>
                <a:rPr lang="en-US" sz="3200" spc="-19" dirty="0">
                  <a:solidFill>
                    <a:srgbClr val="000000"/>
                  </a:solidFill>
                  <a:latin typeface="+mj-lt"/>
                </a:rPr>
                <a:t>Insights</a:t>
              </a:r>
            </a:p>
            <a:p>
              <a:r>
                <a:rPr lang="en-US" sz="3200" spc="-19" dirty="0">
                  <a:solidFill>
                    <a:srgbClr val="000000"/>
                  </a:solidFill>
                  <a:latin typeface="+mj-lt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499935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7162801" y="2005584"/>
            <a:ext cx="9982200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1" algn="just">
              <a:lnSpc>
                <a:spcPct val="150000"/>
              </a:lnSpc>
            </a:pPr>
            <a:r>
              <a:rPr lang="en-US" sz="2800" dirty="0"/>
              <a:t>      </a:t>
            </a:r>
          </a:p>
          <a:p>
            <a:pPr lvl="1" algn="just">
              <a:lnSpc>
                <a:spcPct val="150000"/>
              </a:lnSpc>
            </a:pPr>
            <a:r>
              <a:rPr lang="en-US" sz="2800" dirty="0"/>
              <a:t> Social Buzz is fast growing technology unicorn that need to        adapt quickly to it’s global scale. Accenture has begun 3 month POC focusing on these tasks:</a:t>
            </a:r>
          </a:p>
          <a:p>
            <a:pPr lvl="1" algn="just">
              <a:lnSpc>
                <a:spcPct val="150000"/>
              </a:lnSpc>
            </a:pPr>
            <a:endParaRPr lang="en-US" sz="2800" dirty="0"/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2800" dirty="0"/>
              <a:t>An audit of Social Buzz’s big data practice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2800" dirty="0"/>
              <a:t>Recommendations for a successful IPO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2800" dirty="0"/>
              <a:t>An analysis to find Social Buzz’s top 5 most popular content    categories</a:t>
            </a:r>
          </a:p>
          <a:p>
            <a:r>
              <a:rPr lang="en-US" sz="2800" dirty="0"/>
              <a:t>       </a:t>
            </a:r>
            <a:endParaRPr lang="en-IN" sz="28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6"/>
            <a:ext cx="5731258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10820400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>
              <a:lnSpc>
                <a:spcPct val="150000"/>
              </a:lnSpc>
            </a:pPr>
            <a:r>
              <a:rPr lang="en-AU" sz="2800" dirty="0"/>
              <a:t>                                                       </a:t>
            </a:r>
            <a:r>
              <a:rPr lang="en-AU" sz="2800" dirty="0">
                <a:solidFill>
                  <a:schemeClr val="bg1"/>
                </a:solidFill>
              </a:rPr>
              <a:t>Over  </a:t>
            </a:r>
            <a:r>
              <a:rPr lang="en-AU" sz="2800" u="sng" dirty="0">
                <a:solidFill>
                  <a:schemeClr val="bg1"/>
                </a:solidFill>
              </a:rPr>
              <a:t>100000</a:t>
            </a:r>
            <a:r>
              <a:rPr lang="en-AU" sz="2800" dirty="0">
                <a:solidFill>
                  <a:schemeClr val="bg1"/>
                </a:solidFill>
              </a:rPr>
              <a:t> posts per day</a:t>
            </a:r>
          </a:p>
          <a:p>
            <a:pPr>
              <a:lnSpc>
                <a:spcPct val="150000"/>
              </a:lnSpc>
            </a:pPr>
            <a:r>
              <a:rPr lang="en-AU" sz="2800" dirty="0">
                <a:solidFill>
                  <a:schemeClr val="bg1"/>
                </a:solidFill>
              </a:rPr>
              <a:t>                                                       </a:t>
            </a:r>
            <a:r>
              <a:rPr lang="en-AU" sz="2800" u="sng" dirty="0">
                <a:solidFill>
                  <a:schemeClr val="bg1"/>
                </a:solidFill>
              </a:rPr>
              <a:t>500</a:t>
            </a:r>
            <a:r>
              <a:rPr lang="en-AU" sz="2800" dirty="0">
                <a:solidFill>
                  <a:schemeClr val="bg1"/>
                </a:solidFill>
              </a:rPr>
              <a:t> million users per month </a:t>
            </a:r>
          </a:p>
          <a:p>
            <a:pPr>
              <a:lnSpc>
                <a:spcPct val="150000"/>
              </a:lnSpc>
            </a:pPr>
            <a:r>
              <a:rPr lang="en-AU" sz="2800" dirty="0">
                <a:solidFill>
                  <a:schemeClr val="bg1"/>
                </a:solidFill>
              </a:rPr>
              <a:t>                                                      </a:t>
            </a:r>
            <a:r>
              <a:rPr lang="en-AU" sz="2800" u="sng" dirty="0">
                <a:solidFill>
                  <a:schemeClr val="bg1"/>
                </a:solidFill>
              </a:rPr>
              <a:t>36,500,000</a:t>
            </a:r>
            <a:r>
              <a:rPr lang="en-AU" sz="2800" dirty="0">
                <a:solidFill>
                  <a:schemeClr val="bg1"/>
                </a:solidFill>
              </a:rPr>
              <a:t> pieces of content per year! </a:t>
            </a:r>
          </a:p>
          <a:p>
            <a:pPr>
              <a:lnSpc>
                <a:spcPct val="150000"/>
              </a:lnSpc>
            </a:pPr>
            <a:r>
              <a:rPr lang="en-AU" sz="2800" dirty="0">
                <a:solidFill>
                  <a:schemeClr val="bg1"/>
                </a:solidFill>
              </a:rPr>
              <a:t>                                       </a:t>
            </a:r>
          </a:p>
          <a:p>
            <a:pPr>
              <a:lnSpc>
                <a:spcPct val="150000"/>
              </a:lnSpc>
            </a:pPr>
            <a:r>
              <a:rPr lang="en-AU" sz="2800" dirty="0">
                <a:solidFill>
                  <a:schemeClr val="bg1"/>
                </a:solidFill>
              </a:rPr>
              <a:t>                                        </a:t>
            </a:r>
            <a:r>
              <a:rPr lang="en-AU" sz="2400" dirty="0">
                <a:solidFill>
                  <a:schemeClr val="bg1"/>
                </a:solidFill>
              </a:rPr>
              <a:t>But how to analyse on it when there is so much?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                                        </a:t>
            </a:r>
            <a:r>
              <a:rPr lang="en-US" sz="2800" u="sng" dirty="0">
                <a:solidFill>
                  <a:schemeClr val="bg1"/>
                </a:solidFill>
              </a:rPr>
              <a:t>An analysis to find Social Buzz’s top 5 most popular content categories</a:t>
            </a:r>
          </a:p>
          <a:p>
            <a:pPr>
              <a:lnSpc>
                <a:spcPct val="150000"/>
              </a:lnSpc>
            </a:pPr>
            <a:endParaRPr lang="en-AU" sz="2800" u="sng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AU" sz="2800" u="sng" dirty="0">
                <a:solidFill>
                  <a:schemeClr val="bg1"/>
                </a:solidFill>
              </a:rPr>
              <a:t>                                     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8491" y="406153"/>
            <a:ext cx="2703717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59488" y="7025118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506723" y="340838"/>
            <a:ext cx="10543609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35935" y="6789052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43639" y="988138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0FFD77-BBC8-49EC-E516-2DC170482AA0}"/>
              </a:ext>
            </a:extLst>
          </p:cNvPr>
          <p:cNvSpPr txBox="1"/>
          <p:nvPr/>
        </p:nvSpPr>
        <p:spPr>
          <a:xfrm>
            <a:off x="14268672" y="161611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Andrew Fleming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C4EDD1-B084-BC64-FC7F-1D3ED63F11F3}"/>
              </a:ext>
            </a:extLst>
          </p:cNvPr>
          <p:cNvSpPr txBox="1"/>
          <p:nvPr/>
        </p:nvSpPr>
        <p:spPr>
          <a:xfrm>
            <a:off x="14253420" y="2036761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Chief Technical Architect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1F4E4A-E5BB-D5D8-AEF7-45F1D91965F7}"/>
              </a:ext>
            </a:extLst>
          </p:cNvPr>
          <p:cNvSpPr txBox="1"/>
          <p:nvPr/>
        </p:nvSpPr>
        <p:spPr>
          <a:xfrm>
            <a:off x="14307998" y="4771933"/>
            <a:ext cx="241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Marcus Rompton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09F878-07B9-26B8-44FA-8245069D3F62}"/>
              </a:ext>
            </a:extLst>
          </p:cNvPr>
          <p:cNvSpPr txBox="1"/>
          <p:nvPr/>
        </p:nvSpPr>
        <p:spPr>
          <a:xfrm>
            <a:off x="14374313" y="5178458"/>
            <a:ext cx="2085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Senior </a:t>
            </a:r>
            <a:r>
              <a:rPr lang="en-IN" sz="2000" dirty="0"/>
              <a:t>Principle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A7535A-82C8-D616-CB7E-2D692CB65C14}"/>
              </a:ext>
            </a:extLst>
          </p:cNvPr>
          <p:cNvSpPr txBox="1"/>
          <p:nvPr/>
        </p:nvSpPr>
        <p:spPr>
          <a:xfrm>
            <a:off x="14374313" y="7673780"/>
            <a:ext cx="1932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{</a:t>
            </a:r>
            <a:r>
              <a:rPr lang="en-IN" sz="2400" b="1" dirty="0"/>
              <a:t>Myself</a:t>
            </a:r>
            <a:r>
              <a:rPr lang="en-IN" dirty="0"/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7B95BE-0BF7-7E7C-6FE1-7250D478754D}"/>
              </a:ext>
            </a:extLst>
          </p:cNvPr>
          <p:cNvSpPr txBox="1"/>
          <p:nvPr/>
        </p:nvSpPr>
        <p:spPr>
          <a:xfrm>
            <a:off x="14424720" y="8135445"/>
            <a:ext cx="1645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Data</a:t>
            </a:r>
            <a:r>
              <a:rPr lang="en-IN" dirty="0"/>
              <a:t>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5" y="275524"/>
            <a:ext cx="10403871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2" y="1027892"/>
            <a:ext cx="1957040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56912" y="794288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A4F4B6-245C-593E-302B-70F63863B4C3}"/>
              </a:ext>
            </a:extLst>
          </p:cNvPr>
          <p:cNvSpPr txBox="1"/>
          <p:nvPr/>
        </p:nvSpPr>
        <p:spPr>
          <a:xfrm>
            <a:off x="4078394" y="1372359"/>
            <a:ext cx="2021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778055-2044-8BF9-02CB-44B8ED6652DB}"/>
              </a:ext>
            </a:extLst>
          </p:cNvPr>
          <p:cNvSpPr txBox="1"/>
          <p:nvPr/>
        </p:nvSpPr>
        <p:spPr>
          <a:xfrm>
            <a:off x="5906878" y="3037952"/>
            <a:ext cx="202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D5143F-02DC-E8CA-8AE3-185AEE535529}"/>
              </a:ext>
            </a:extLst>
          </p:cNvPr>
          <p:cNvSpPr txBox="1"/>
          <p:nvPr/>
        </p:nvSpPr>
        <p:spPr>
          <a:xfrm>
            <a:off x="7920601" y="4783456"/>
            <a:ext cx="2043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121A06-2F4D-1811-3E81-D3B2FEC4D15C}"/>
              </a:ext>
            </a:extLst>
          </p:cNvPr>
          <p:cNvSpPr txBox="1"/>
          <p:nvPr/>
        </p:nvSpPr>
        <p:spPr>
          <a:xfrm>
            <a:off x="9696646" y="6502189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25958B-75B8-5C6B-51E2-1A9D492FBAEC}"/>
              </a:ext>
            </a:extLst>
          </p:cNvPr>
          <p:cNvSpPr txBox="1"/>
          <p:nvPr/>
        </p:nvSpPr>
        <p:spPr>
          <a:xfrm>
            <a:off x="11496412" y="8220922"/>
            <a:ext cx="2524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76401" y="3450329"/>
            <a:ext cx="4085724" cy="391223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142728" y="3467099"/>
            <a:ext cx="4430965" cy="391223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054458" y="3467100"/>
            <a:ext cx="4234942" cy="3960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6D9EDA-274E-F6B8-B3F3-BA6DC6FE2FDB}"/>
              </a:ext>
            </a:extLst>
          </p:cNvPr>
          <p:cNvSpPr txBox="1"/>
          <p:nvPr/>
        </p:nvSpPr>
        <p:spPr>
          <a:xfrm>
            <a:off x="2466965" y="5447518"/>
            <a:ext cx="3295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Number of unique content 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024E00-8CFC-1F13-F93E-7A61F2E9337F}"/>
              </a:ext>
            </a:extLst>
          </p:cNvPr>
          <p:cNvSpPr txBox="1"/>
          <p:nvPr/>
        </p:nvSpPr>
        <p:spPr>
          <a:xfrm>
            <a:off x="7357884" y="4734262"/>
            <a:ext cx="24814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Number of reactions </a:t>
            </a:r>
            <a:r>
              <a:rPr lang="en-US" sz="2800" dirty="0">
                <a:solidFill>
                  <a:schemeClr val="bg1"/>
                </a:solidFill>
              </a:rPr>
              <a:t>are there to the most popular category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710861-F057-F01E-FBE0-70AE85950311}"/>
              </a:ext>
            </a:extLst>
          </p:cNvPr>
          <p:cNvSpPr txBox="1"/>
          <p:nvPr/>
        </p:nvSpPr>
        <p:spPr>
          <a:xfrm>
            <a:off x="12420600" y="5078186"/>
            <a:ext cx="205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The month with the 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3888B5D8-60BE-72A8-4281-8C08269EC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3800" y="2050897"/>
            <a:ext cx="5644499" cy="455837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D4BA37D-E00B-4C68-9F98-A3C9565719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5216" y="2050897"/>
            <a:ext cx="7006579" cy="45583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20B36F0-A6C7-A0F7-72B2-F66139C44323}"/>
              </a:ext>
            </a:extLst>
          </p:cNvPr>
          <p:cNvSpPr txBox="1"/>
          <p:nvPr/>
        </p:nvSpPr>
        <p:spPr>
          <a:xfrm>
            <a:off x="3543667" y="6871802"/>
            <a:ext cx="6877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There are </a:t>
            </a:r>
            <a:r>
              <a:rPr lang="en-IN" sz="2400" b="1" dirty="0"/>
              <a:t>16</a:t>
            </a:r>
            <a:r>
              <a:rPr lang="en-IN" sz="2400" dirty="0"/>
              <a:t> unique content categories in Social Buzz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9A816A-682D-F727-8AC8-04819E7F30DB}"/>
              </a:ext>
            </a:extLst>
          </p:cNvPr>
          <p:cNvSpPr txBox="1"/>
          <p:nvPr/>
        </p:nvSpPr>
        <p:spPr>
          <a:xfrm>
            <a:off x="11720130" y="6907001"/>
            <a:ext cx="5302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Photos</a:t>
            </a:r>
            <a:r>
              <a:rPr lang="en-IN" sz="2400" dirty="0"/>
              <a:t> are the most posted compared to others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6666" y="9479194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F07DC2D-8AC8-2331-F2D1-2F85103A7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655" y="1685152"/>
            <a:ext cx="7309945" cy="51347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8413E9-2F79-37C7-4BF1-4D1E7C126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2334" y="1685152"/>
            <a:ext cx="7197192" cy="51347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75F0DC-BF33-DE64-BF8B-897F7392D9E7}"/>
              </a:ext>
            </a:extLst>
          </p:cNvPr>
          <p:cNvSpPr txBox="1"/>
          <p:nvPr/>
        </p:nvSpPr>
        <p:spPr>
          <a:xfrm>
            <a:off x="2877114" y="7292842"/>
            <a:ext cx="7205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1857</a:t>
            </a:r>
            <a:r>
              <a:rPr lang="en-IN" sz="2400" dirty="0"/>
              <a:t> Reactions are there to the most popular content category </a:t>
            </a:r>
            <a:r>
              <a:rPr lang="en-IN" sz="2400" b="1" dirty="0"/>
              <a:t>Animals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4ACA17-E7BE-6433-3E49-C1CEEE845BB5}"/>
              </a:ext>
            </a:extLst>
          </p:cNvPr>
          <p:cNvSpPr txBox="1"/>
          <p:nvPr/>
        </p:nvSpPr>
        <p:spPr>
          <a:xfrm>
            <a:off x="11569473" y="7292842"/>
            <a:ext cx="647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May 2021 </a:t>
            </a:r>
            <a:r>
              <a:rPr lang="en-IN" sz="2400" dirty="0"/>
              <a:t>is the month with the most posts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293</Words>
  <Application>Microsoft Office PowerPoint</Application>
  <PresentationFormat>Custom</PresentationFormat>
  <Paragraphs>94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Graphik Regular</vt:lpstr>
      <vt:lpstr>Wingdings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CHAITANYA Y</cp:lastModifiedBy>
  <cp:revision>9</cp:revision>
  <dcterms:created xsi:type="dcterms:W3CDTF">2006-08-16T00:00:00Z</dcterms:created>
  <dcterms:modified xsi:type="dcterms:W3CDTF">2023-05-26T17:36:21Z</dcterms:modified>
  <dc:identifier>DAEhDyfaYKE</dc:identifier>
</cp:coreProperties>
</file>